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7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17"/>
    <p:restoredTop sz="94733"/>
  </p:normalViewPr>
  <p:slideViewPr>
    <p:cSldViewPr snapToGrid="0">
      <p:cViewPr varScale="1">
        <p:scale>
          <a:sx n="101" d="100"/>
          <a:sy n="101" d="100"/>
        </p:scale>
        <p:origin x="2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75502-431C-4249-9DE9-0788E2456D32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C3A39-4CFF-A042-A459-8C430F3780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31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youtu.be</a:t>
            </a:r>
            <a:r>
              <a:rPr lang="nl-NL" dirty="0"/>
              <a:t>/rBBHooUv4aU?si=lwO9xIyD7epU_ZsV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3A39-4CFF-A042-A459-8C430F3780E2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054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https</a:t>
            </a:r>
            <a:r>
              <a:rPr lang="nl-NL" dirty="0"/>
              <a:t>://www.youtube.com/</a:t>
            </a:r>
            <a:r>
              <a:rPr lang="nl-NL" dirty="0" err="1"/>
              <a:t>watch?v</a:t>
            </a:r>
            <a:r>
              <a:rPr lang="nl-NL" dirty="0"/>
              <a:t>=OALD-M4n1mc&amp;t=1s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C3A39-4CFF-A042-A459-8C430F3780E2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74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E582B-80A9-57C7-8389-D775B12C5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1E49193-14AE-0271-92F4-B7314D135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7D0BAD-0A6E-7F72-DC17-E9B17B41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3D0BBD-EFC6-07AC-D047-C9B474A2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4C3D1E-AA45-7864-6BE8-86F79853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68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88B8B-05F8-5ACF-812B-07819E14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4F1254B-D458-25AC-AD63-B047D1917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C2E493-2310-54FD-3DDE-E703F4D3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936B9D-E31A-F69C-E506-433C14EF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5540AE-925D-A82E-E332-55A76F33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18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E053D57-D178-B8F9-090F-F3D45BFB6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15457AA-964D-4E1C-3DE1-53132B0F1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625CF37-93D0-6853-CBBF-27B2DAFD8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723EF4-3BEB-D3B2-8079-4ECEBFD6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B58371-FDE1-58AC-6B00-5BCBA1984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363A3-5699-2FD0-F135-7D62386E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87E2FE-9537-6D64-B201-B1282CB5E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5F4626-8459-1372-F106-DA7438D0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11F0F6-274B-95E5-99BB-D2E72879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AA730F-03DA-9886-49EF-BBBDF19E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135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DC9BA-C71F-8F48-B6F3-7278B43F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73BC9F-BF2D-480D-A376-1DDDCF2AE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F863EF-D169-3C44-F1DB-70621946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E4EAFA-5D6F-D056-4A78-8FF9D7A06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6216D42-36B8-26A8-3FAF-2A48B66F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19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61288-0DE6-0957-E266-7532B47F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19BDC2-A7FD-4CAE-4A2E-4A4BEF6A0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252182-D4B4-4369-6A5E-661577FC4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E240A2A-3A3E-0218-B3BD-41AB43EF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51BEE2-5FE3-06EC-D986-7B219E4FE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19DD9B6-F9AF-2E9B-16E7-B3002888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16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3ED1F-738C-81F3-C993-FFE288F2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DCC661-157B-513A-3FEC-B2BC0FFED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1E716AB-DD33-4D1A-F580-9346BF78A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6126091-3823-A91A-68CA-D61098643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54047C-DA00-5031-637D-FD9D55A5D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9FCDB3E-FB97-5911-9A7C-F3E9F4F5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4F5A3D4-5877-F265-9E6F-84E41A48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1FE1E1A-43A4-C0F9-E03F-E12C7248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79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6F28C-00EC-4C8A-0B8E-3E513D08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B617F56-E1CA-E85F-AAD8-BDED51F1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C61A808-F325-D6E5-D755-F731C57F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90246C1-A883-B827-9D9C-A99021A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28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145AC4-E6BF-C813-1F4F-AC11FA49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0035907-BAFE-492A-62C5-05BE4648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7D15133-9F6F-1F1F-935F-AD5572D5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342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466EF0-8887-26B9-EA54-C33A8A78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228E1C-CF2A-3E01-B209-6F003CE2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604B51-1024-1800-ADE0-B96F7BBB7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0A0460-0F5F-F5C2-5FB9-9C1ACC0B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999743C-01B4-DD86-423E-FA8998BD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6963C6-17C2-2AC5-20C4-F715C9AB0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34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597A6-4954-A4DD-7624-B508D78A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702642B-507D-4968-3DFE-705867F57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73F610-F19F-0F5B-DBB9-55A0A8EBC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53D9C2-3D1A-DF63-2415-3BF21395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6EC9C9-9941-DDA5-8B4E-C33C7A17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B6367C-120F-D74D-EF4E-6942FE06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912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67C2B25-5128-2691-9ACC-87166CB3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BACEFB-22FB-40F2-F4D5-32520F21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A3266-040C-1200-BC47-289F07FE4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35225-176C-8047-99D7-16723555F99D}" type="datetimeFigureOut">
              <a:rPr lang="nl-NL" smtClean="0"/>
              <a:t>18-09-2025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C859DA-FA3D-FE58-7460-C480A808E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98601D-C2BC-8AC5-A862-0203322B1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16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unstweektexel.nl/Resources/Invulformulierlesvoorbereiding.docx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BBHooUv4aU?feature=oembed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ALD-M4n1mc?feature=oembed" TargetMode="Externa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film,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69C61E29-294E-DF3A-7BCD-D33C592359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07" r="3" b="7433"/>
          <a:stretch>
            <a:fillRect/>
          </a:stretch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>
            <a:extLst>
              <a:ext uri="{FF2B5EF4-FFF2-40B4-BE49-F238E27FC236}">
                <a16:creationId xmlns:a16="http://schemas.microsoft.com/office/drawing/2014/main" id="{E3BDC19B-2E0E-71F9-7FF3-7C5F746B8AA8}"/>
              </a:ext>
            </a:extLst>
          </p:cNvPr>
          <p:cNvSpPr txBox="1"/>
          <p:nvPr/>
        </p:nvSpPr>
        <p:spPr>
          <a:xfrm>
            <a:off x="8153400" y="1337924"/>
            <a:ext cx="3434180" cy="4804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E788087-A490-A55F-8616-38C99C1173AC}"/>
              </a:ext>
            </a:extLst>
          </p:cNvPr>
          <p:cNvSpPr txBox="1"/>
          <p:nvPr/>
        </p:nvSpPr>
        <p:spPr>
          <a:xfrm>
            <a:off x="8012070" y="928254"/>
            <a:ext cx="37168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err="1">
                <a:latin typeface="OCRB" panose="020F0502020204030204" pitchFamily="34" charset="0"/>
                <a:cs typeface="OCRB" panose="020F0502020204030204" pitchFamily="34" charset="0"/>
              </a:rPr>
              <a:t>Fantastic</a:t>
            </a:r>
            <a:r>
              <a:rPr lang="nl-NL" sz="3600" dirty="0">
                <a:latin typeface="OCRB" panose="020F0502020204030204" pitchFamily="34" charset="0"/>
                <a:cs typeface="OCRB" panose="020F0502020204030204" pitchFamily="34" charset="0"/>
              </a:rPr>
              <a:t> </a:t>
            </a:r>
            <a:r>
              <a:rPr lang="nl-NL" sz="3600" dirty="0" err="1">
                <a:latin typeface="OCRB" panose="020F0502020204030204" pitchFamily="34" charset="0"/>
                <a:cs typeface="OCRB" panose="020F0502020204030204" pitchFamily="34" charset="0"/>
              </a:rPr>
              <a:t>Future</a:t>
            </a:r>
            <a:endParaRPr lang="nl-NL" sz="3600" dirty="0">
              <a:latin typeface="OCRB" panose="020F0502020204030204" pitchFamily="34" charset="0"/>
              <a:cs typeface="OCRB" panose="020F0502020204030204" pitchFamily="34" charset="0"/>
            </a:endParaRPr>
          </a:p>
          <a:p>
            <a:endParaRPr lang="nl-NL" sz="3600" dirty="0">
              <a:latin typeface="OCRB" panose="020F0502020204030204" pitchFamily="34" charset="0"/>
              <a:cs typeface="OCRB" panose="020F0502020204030204" pitchFamily="34" charset="0"/>
            </a:endParaRPr>
          </a:p>
          <a:p>
            <a:r>
              <a:rPr lang="nl-NL" sz="3600" dirty="0">
                <a:latin typeface="OCRB" panose="020F0502020204030204" pitchFamily="34" charset="0"/>
                <a:cs typeface="OCRB" panose="020F0502020204030204" pitchFamily="34" charset="0"/>
              </a:rPr>
              <a:t>Kunstweek Texel 2026</a:t>
            </a:r>
          </a:p>
          <a:p>
            <a:endParaRPr lang="nl-NL" sz="3600" dirty="0">
              <a:latin typeface="OCRB" panose="020F0502020204030204" pitchFamily="34" charset="0"/>
              <a:cs typeface="OCRB" panose="020F0502020204030204" pitchFamily="34" charset="0"/>
            </a:endParaRPr>
          </a:p>
          <a:p>
            <a:r>
              <a:rPr lang="nl-NL" sz="3600" dirty="0">
                <a:latin typeface="OCRB" panose="020F0502020204030204" pitchFamily="34" charset="0"/>
                <a:cs typeface="OCRB" panose="020F0502020204030204" pitchFamily="34" charset="0"/>
              </a:rPr>
              <a:t>2-6 februari</a:t>
            </a:r>
          </a:p>
        </p:txBody>
      </p:sp>
    </p:spTree>
    <p:extLst>
      <p:ext uri="{BB962C8B-B14F-4D97-AF65-F5344CB8AC3E}">
        <p14:creationId xmlns:p14="http://schemas.microsoft.com/office/powerpoint/2010/main" val="236811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CCC2717-6ACA-AC44-FC85-9F047767CA3A}"/>
              </a:ext>
            </a:extLst>
          </p:cNvPr>
          <p:cNvSpPr txBox="1"/>
          <p:nvPr/>
        </p:nvSpPr>
        <p:spPr>
          <a:xfrm>
            <a:off x="1457739" y="1232452"/>
            <a:ext cx="85078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b="1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Voor 5 </a:t>
            </a:r>
            <a:r>
              <a:rPr lang="nl-NL" b="1" dirty="0">
                <a:solidFill>
                  <a:srgbClr val="000000"/>
                </a:solidFill>
                <a:latin typeface="Trebuchet MS" panose="020B0703020202090204" pitchFamily="34" charset="0"/>
              </a:rPr>
              <a:t>dec</a:t>
            </a:r>
            <a:r>
              <a:rPr lang="nl-NL" b="1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ember deadline inleveren </a:t>
            </a:r>
            <a:r>
              <a:rPr lang="nl-NL" b="1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  <a:hlinkClick r:id="rId2"/>
              </a:rPr>
              <a:t>invulformulier en lesvoorbereiding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endParaRPr lang="nl-NL" b="0" i="0" u="none" strike="noStrike" dirty="0">
              <a:solidFill>
                <a:srgbClr val="000000"/>
              </a:solidFill>
              <a:effectLst/>
              <a:latin typeface="Trebuchet MS" panose="020B0703020202090204" pitchFamily="34" charset="0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uiterlijk 16 januari 2026 bekendmaking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osg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-begeleider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tussen 26 januari en 30 januari neemt de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osg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-begeleider contact op met de student(en)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</a:p>
          <a:p>
            <a:pPr algn="l"/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Kunstweek: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maandag 2 februari welkom op Texel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dinsdag 3 februari workshop 9:00 - 13:45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woensdag 4 februari workshop 9:00 - 13:45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donderdag 5 februari workshop 9:00 - 13:45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vrijdag 6 februari presentaties 9:00 - 13:00</a:t>
            </a:r>
          </a:p>
          <a:p>
            <a:pPr algn="l"/>
            <a:endParaRPr lang="nl-NL" dirty="0">
              <a:solidFill>
                <a:srgbClr val="000000"/>
              </a:solidFill>
              <a:latin typeface="Trebuchet MS" panose="020B0703020202090204" pitchFamily="34" charset="0"/>
            </a:endParaRPr>
          </a:p>
          <a:p>
            <a:pPr algn="l"/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848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992C8B-B077-1194-1C1F-8388E432F95E}"/>
              </a:ext>
            </a:extLst>
          </p:cNvPr>
          <p:cNvSpPr txBox="1"/>
          <p:nvPr/>
        </p:nvSpPr>
        <p:spPr>
          <a:xfrm>
            <a:off x="2146851" y="1020417"/>
            <a:ext cx="7540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Hebben jullie al ideeën?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0F1350-65E3-68BC-D1FE-4CB42427C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314"/>
            <a:ext cx="4651127" cy="42605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19E7FCA-F180-8865-A915-0442E89C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782" y="1892314"/>
            <a:ext cx="7729118" cy="42605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83ED58C-8F4F-330D-E519-DEC82EFB8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809" y="1892313"/>
            <a:ext cx="4906117" cy="42605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2151677-8EA4-FE28-4655-5E3EB1534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805" y="1892312"/>
            <a:ext cx="6113308" cy="423035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99B49C0-0101-A07A-2EAE-88FBE20EA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938" y="1893070"/>
            <a:ext cx="3178175" cy="4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4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0DB405-1864-8980-57F9-9D8E278B0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50" y="0"/>
            <a:ext cx="10884767" cy="5875074"/>
          </a:xfrm>
          <a:prstGeom prst="rect">
            <a:avLst/>
          </a:prstGeom>
        </p:spPr>
      </p:pic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D2D2F2F1-7D59-C7B2-BE63-C692AF361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39507"/>
              </p:ext>
            </p:extLst>
          </p:nvPr>
        </p:nvGraphicFramePr>
        <p:xfrm>
          <a:off x="419337" y="3656504"/>
          <a:ext cx="8128000" cy="2595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45116428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076386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559115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0587776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82929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havo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880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B1a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KM1a, KM1b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HV1a, HV1b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763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B2a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KM2a</a:t>
                      </a:r>
                      <a:r>
                        <a:rPr lang="nl-NL"/>
                        <a:t>, KM2b</a:t>
                      </a:r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HV2a, HV2b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645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K3a, K3b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M3a, M3b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HV3a, HV3b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340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B4a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K4a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M4a, M4b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H4a, H4b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066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H5a, H5b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73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13717"/>
                  </a:ext>
                </a:extLst>
              </a:tr>
            </a:tbl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9AE711F8-D88E-3C7E-9B0C-B44FD8F954F2}"/>
              </a:ext>
            </a:extLst>
          </p:cNvPr>
          <p:cNvSpPr txBox="1"/>
          <p:nvPr/>
        </p:nvSpPr>
        <p:spPr>
          <a:xfrm>
            <a:off x="9103489" y="4007373"/>
            <a:ext cx="2416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30 klassen </a:t>
            </a:r>
          </a:p>
          <a:p>
            <a:r>
              <a:rPr lang="nl-NL" dirty="0"/>
              <a:t>603 leerlingen</a:t>
            </a:r>
          </a:p>
          <a:p>
            <a:endParaRPr lang="nl-NL" dirty="0"/>
          </a:p>
          <a:p>
            <a:r>
              <a:rPr lang="nl-NL" dirty="0"/>
              <a:t>In de Kunstweek worden dit (ongeveer) </a:t>
            </a:r>
          </a:p>
          <a:p>
            <a:r>
              <a:rPr lang="nl-NL" dirty="0"/>
              <a:t>45 gemengde groepen</a:t>
            </a:r>
          </a:p>
        </p:txBody>
      </p:sp>
    </p:spTree>
    <p:extLst>
      <p:ext uri="{BB962C8B-B14F-4D97-AF65-F5344CB8AC3E}">
        <p14:creationId xmlns:p14="http://schemas.microsoft.com/office/powerpoint/2010/main" val="107019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4667C60-8EF0-CCD7-A92E-2F859D4BB1FC}"/>
              </a:ext>
            </a:extLst>
          </p:cNvPr>
          <p:cNvSpPr txBox="1"/>
          <p:nvPr/>
        </p:nvSpPr>
        <p:spPr>
          <a:xfrm>
            <a:off x="572493" y="2071316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 err="1"/>
              <a:t>Onze</a:t>
            </a:r>
            <a:r>
              <a:rPr lang="en-US" sz="2200" dirty="0"/>
              <a:t> </a:t>
            </a:r>
            <a:r>
              <a:rPr lang="en-US" sz="2200" dirty="0" err="1"/>
              <a:t>leerlingen</a:t>
            </a:r>
            <a:r>
              <a:rPr lang="en-US" sz="2200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superlief</a:t>
            </a:r>
            <a:r>
              <a:rPr lang="en-US" sz="2200" dirty="0"/>
              <a:t>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het </a:t>
            </a:r>
            <a:r>
              <a:rPr lang="en-US" sz="2200" dirty="0" err="1"/>
              <a:t>zijn</a:t>
            </a:r>
            <a:r>
              <a:rPr lang="en-US" sz="2200" dirty="0"/>
              <a:t> </a:t>
            </a: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onze</a:t>
            </a:r>
            <a:r>
              <a:rPr lang="en-US" sz="2200" dirty="0"/>
              <a:t> </a:t>
            </a:r>
            <a:r>
              <a:rPr lang="en-US" sz="2200" dirty="0" err="1"/>
              <a:t>kinderen</a:t>
            </a:r>
            <a:r>
              <a:rPr lang="en-US" sz="2200" dirty="0"/>
              <a:t>, </a:t>
            </a:r>
            <a:r>
              <a:rPr lang="en-US" sz="2200" dirty="0" err="1"/>
              <a:t>buurkinderen</a:t>
            </a:r>
            <a:r>
              <a:rPr lang="en-US" sz="2200" dirty="0"/>
              <a:t>, </a:t>
            </a:r>
            <a:r>
              <a:rPr lang="en-US" sz="2200" dirty="0" err="1"/>
              <a:t>neefjes</a:t>
            </a:r>
            <a:r>
              <a:rPr lang="en-US" sz="2200" dirty="0"/>
              <a:t>, </a:t>
            </a:r>
            <a:r>
              <a:rPr lang="en-US" sz="2200" dirty="0" err="1"/>
              <a:t>nichtjes</a:t>
            </a:r>
            <a:r>
              <a:rPr lang="en-US" sz="2200" dirty="0"/>
              <a:t>, </a:t>
            </a:r>
            <a:r>
              <a:rPr lang="en-US" sz="2200" dirty="0" err="1"/>
              <a:t>winkelmedewerkers</a:t>
            </a:r>
            <a:r>
              <a:rPr lang="en-US" sz="2200" dirty="0"/>
              <a:t>,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surfinstructeurs</a:t>
            </a:r>
            <a:r>
              <a:rPr lang="en-US" sz="2200" dirty="0"/>
              <a:t>….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geen</a:t>
            </a:r>
            <a:r>
              <a:rPr lang="en-US" sz="2200" dirty="0"/>
              <a:t> </a:t>
            </a:r>
            <a:r>
              <a:rPr lang="en-US" sz="2200" dirty="0" err="1"/>
              <a:t>kinderen</a:t>
            </a:r>
            <a:r>
              <a:rPr lang="en-US" sz="2200" dirty="0"/>
              <a:t> die met </a:t>
            </a:r>
            <a:r>
              <a:rPr lang="en-US" sz="2200" dirty="0" err="1"/>
              <a:t>blote</a:t>
            </a:r>
            <a:r>
              <a:rPr lang="en-US" sz="2200" dirty="0"/>
              <a:t> </a:t>
            </a:r>
            <a:r>
              <a:rPr lang="en-US" sz="2200" dirty="0" err="1"/>
              <a:t>voetjes</a:t>
            </a:r>
            <a:r>
              <a:rPr lang="en-US" sz="2200" dirty="0"/>
              <a:t> door de </a:t>
            </a:r>
            <a:r>
              <a:rPr lang="en-US" sz="2200" dirty="0" err="1"/>
              <a:t>duinen</a:t>
            </a:r>
            <a:r>
              <a:rPr lang="en-US" sz="2200" dirty="0"/>
              <a:t> </a:t>
            </a:r>
            <a:r>
              <a:rPr lang="en-US" sz="2200" dirty="0" err="1"/>
              <a:t>rennen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zelfstandig</a:t>
            </a:r>
            <a:r>
              <a:rPr lang="en-US" sz="2200" dirty="0"/>
              <a:t>, </a:t>
            </a:r>
            <a:r>
              <a:rPr lang="en-US" sz="2200" dirty="0" err="1"/>
              <a:t>hardwerkend</a:t>
            </a:r>
            <a:r>
              <a:rPr lang="en-US" sz="2200" dirty="0"/>
              <a:t>, </a:t>
            </a:r>
            <a:r>
              <a:rPr lang="en-US" sz="2200" dirty="0" err="1"/>
              <a:t>veel</a:t>
            </a:r>
            <a:r>
              <a:rPr lang="en-US" sz="2200" dirty="0"/>
              <a:t> </a:t>
            </a:r>
            <a:r>
              <a:rPr lang="en-US" sz="2200" dirty="0" err="1"/>
              <a:t>verantwoordelijkheid</a:t>
            </a:r>
            <a:r>
              <a:rPr lang="en-US" sz="2200" dirty="0"/>
              <a:t>… (</a:t>
            </a:r>
            <a:r>
              <a:rPr lang="en-US" sz="2200" dirty="0" err="1"/>
              <a:t>vooral</a:t>
            </a:r>
            <a:r>
              <a:rPr lang="en-US" sz="2200" dirty="0"/>
              <a:t> </a:t>
            </a:r>
            <a:r>
              <a:rPr lang="en-US" sz="2200" dirty="0" err="1"/>
              <a:t>buiten</a:t>
            </a:r>
            <a:r>
              <a:rPr lang="en-US" sz="2200" dirty="0"/>
              <a:t> school)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niet</a:t>
            </a:r>
            <a:r>
              <a:rPr lang="en-US" sz="2200" dirty="0"/>
              <a:t> zo divers….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eigenwijs</a:t>
            </a:r>
            <a:r>
              <a:rPr lang="en-US" sz="2200" dirty="0"/>
              <a:t> of </a:t>
            </a:r>
            <a:r>
              <a:rPr lang="en-US" sz="2200" dirty="0" err="1"/>
              <a:t>autonoom</a:t>
            </a:r>
            <a:r>
              <a:rPr lang="en-US" sz="2200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nieuwsgiering</a:t>
            </a:r>
            <a:r>
              <a:rPr lang="en-US" sz="2200" dirty="0"/>
              <a:t>!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4" name="Afbeelding 3" descr="Afbeelding met kleding, persoon, glimlach, schoeisel&#10;&#10;Door AI gegenereerde inhoud is mogelijk onjuist.">
            <a:extLst>
              <a:ext uri="{FF2B5EF4-FFF2-40B4-BE49-F238E27FC236}">
                <a16:creationId xmlns:a16="http://schemas.microsoft.com/office/drawing/2014/main" id="{D990EFE2-49A2-C657-F35B-E90789A9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33" r="12446" b="1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5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FCB3990-51F2-41A5-5B3D-E85801D1C66F}"/>
              </a:ext>
            </a:extLst>
          </p:cNvPr>
          <p:cNvSpPr txBox="1"/>
          <p:nvPr/>
        </p:nvSpPr>
        <p:spPr>
          <a:xfrm>
            <a:off x="927651" y="2508418"/>
            <a:ext cx="52876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maandag kom je aan en maak je kennis met je begeleidende docent en de locatie.</a:t>
            </a:r>
          </a:p>
          <a:p>
            <a:endParaRPr lang="nl-NL" sz="2000" dirty="0"/>
          </a:p>
          <a:p>
            <a:r>
              <a:rPr lang="nl-NL" sz="2400" dirty="0"/>
              <a:t>Je geeft een workshop van 3 dagen:</a:t>
            </a:r>
          </a:p>
          <a:p>
            <a:endParaRPr lang="nl-NL" sz="2000" dirty="0"/>
          </a:p>
          <a:p>
            <a:r>
              <a:rPr lang="nl-NL" sz="2000" dirty="0"/>
              <a:t>- dinsdag introductie (oriënteren en experimenteren)</a:t>
            </a:r>
          </a:p>
          <a:p>
            <a:r>
              <a:rPr lang="nl-NL" sz="2000" dirty="0"/>
              <a:t>- woensdag (onderzoeken en uitvoeren)</a:t>
            </a:r>
          </a:p>
          <a:p>
            <a:r>
              <a:rPr lang="nl-NL" sz="2000" dirty="0"/>
              <a:t>- donderdag (uitvoeren en evalueren)</a:t>
            </a:r>
          </a:p>
          <a:p>
            <a:endParaRPr lang="nl-NL" sz="2000" dirty="0"/>
          </a:p>
          <a:p>
            <a:r>
              <a:rPr lang="nl-NL" sz="2000" dirty="0"/>
              <a:t>Op vrijdagochtend vinden de presentaties plaats!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8F2AFF8-1350-1DFD-89ED-DE61AFDDEB3C}"/>
              </a:ext>
            </a:extLst>
          </p:cNvPr>
          <p:cNvSpPr txBox="1"/>
          <p:nvPr/>
        </p:nvSpPr>
        <p:spPr>
          <a:xfrm>
            <a:off x="927651" y="1219200"/>
            <a:ext cx="7403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“Tijdens de kunstweek ligt de nadruk op het proces </a:t>
            </a:r>
          </a:p>
          <a:p>
            <a:r>
              <a:rPr lang="nl-NL" sz="2400" dirty="0"/>
              <a:t>en op de aandacht voor de eigen inbreng van de leerling.”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559E249-2B38-E68E-CE74-6DE2BF324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821" y="2624559"/>
            <a:ext cx="5820179" cy="33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89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AFTERMOVIE KUNSTWEEK TEXEL 2022">
            <a:hlinkClick r:id="" action="ppaction://media"/>
            <a:extLst>
              <a:ext uri="{FF2B5EF4-FFF2-40B4-BE49-F238E27FC236}">
                <a16:creationId xmlns:a16="http://schemas.microsoft.com/office/drawing/2014/main" id="{FF7D3CE5-C7CF-05B5-7A27-F0FC7D7B1D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73307" y="1895061"/>
            <a:ext cx="5537630" cy="31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2978E84-25E8-4E42-C98B-1E08C05D2047}"/>
              </a:ext>
            </a:extLst>
          </p:cNvPr>
          <p:cNvSpPr txBox="1"/>
          <p:nvPr/>
        </p:nvSpPr>
        <p:spPr>
          <a:xfrm>
            <a:off x="940905" y="728869"/>
            <a:ext cx="216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En nu jullie!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8B722E-67E9-D375-E908-FD8838E9A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21" y="1318030"/>
            <a:ext cx="2831327" cy="31992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3AE5329-DCCD-000D-DCA6-8FC17F768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05" y="5081096"/>
            <a:ext cx="7772400" cy="150765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EAE5C8-5C25-ED06-C99B-CAF25A676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673" y="3358434"/>
            <a:ext cx="3006901" cy="203131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832B15B-F099-9DF9-948A-EBCA4D7E8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673" y="4822184"/>
            <a:ext cx="3006901" cy="202548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D5450D6-2968-DAA9-338F-4CE7F87C3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673" y="1913987"/>
            <a:ext cx="2831327" cy="190506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31874E3D-8866-2835-BB0F-731F139E9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673" y="5414"/>
            <a:ext cx="2831327" cy="1908573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44B8FE03-638C-A8E5-15C7-37BC8CB47AC7}"/>
              </a:ext>
            </a:extLst>
          </p:cNvPr>
          <p:cNvSpPr txBox="1"/>
          <p:nvPr/>
        </p:nvSpPr>
        <p:spPr>
          <a:xfrm>
            <a:off x="4108227" y="1071002"/>
            <a:ext cx="42452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familievilla’s die we voor jullie beschikbaar hebben bevinden zich in de </a:t>
            </a:r>
          </a:p>
          <a:p>
            <a:r>
              <a:rPr lang="nl-NL" dirty="0"/>
              <a:t>De Cocksdorp, 14 km van school.</a:t>
            </a:r>
          </a:p>
          <a:p>
            <a:endParaRPr lang="nl-NL" dirty="0"/>
          </a:p>
          <a:p>
            <a:r>
              <a:rPr lang="nl-NL" dirty="0"/>
              <a:t>Voor het vervoer hebben we jullie medewerking nodig, we hebben een aantal 9-pers. busjes gehuurd waarmee gependeld kan worden. Maar als je over een (eigen) auto kan beschikken dan is dat handig en vergoeden wij de benzine. </a:t>
            </a:r>
          </a:p>
          <a:p>
            <a:endParaRPr lang="nl-NL" dirty="0"/>
          </a:p>
          <a:p>
            <a:r>
              <a:rPr lang="nl-NL" dirty="0"/>
              <a:t>Ook proberen we jullie elke dag een (warme) middagmaaltijd voor te schotelen op de school.</a:t>
            </a:r>
          </a:p>
        </p:txBody>
      </p:sp>
    </p:spTree>
    <p:extLst>
      <p:ext uri="{BB962C8B-B14F-4D97-AF65-F5344CB8AC3E}">
        <p14:creationId xmlns:p14="http://schemas.microsoft.com/office/powerpoint/2010/main" val="221607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Kunstweek 2016 OSG De Hogeberg">
            <a:hlinkClick r:id="" action="ppaction://media"/>
            <a:extLst>
              <a:ext uri="{FF2B5EF4-FFF2-40B4-BE49-F238E27FC236}">
                <a16:creationId xmlns:a16="http://schemas.microsoft.com/office/drawing/2014/main" id="{38979218-BAD0-4F6E-7E8F-888D17D416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21634" y="448984"/>
            <a:ext cx="10548731" cy="59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A7FB0980-91E1-102F-DA87-B330F7EB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16" y="643467"/>
            <a:ext cx="4665767" cy="5571066"/>
          </a:xfrm>
          <a:prstGeom prst="rect">
            <a:avLst/>
          </a:prstGeom>
        </p:spPr>
      </p:pic>
      <p:pic>
        <p:nvPicPr>
          <p:cNvPr id="6" name="Afbeelding 5" descr="Afbeelding met tekst, schermopname, document, Lettertype&#10;&#10;Door AI gegenereerde inhoud is mogelijk onjuist.">
            <a:extLst>
              <a:ext uri="{FF2B5EF4-FFF2-40B4-BE49-F238E27FC236}">
                <a16:creationId xmlns:a16="http://schemas.microsoft.com/office/drawing/2014/main" id="{F33D71A5-65DA-3C77-5FF2-1401A2958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829469"/>
            <a:ext cx="5291667" cy="519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83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ontvangst, nummer, Parallel&#10;&#10;Door AI gegenereerde inhoud is mogelijk onjuist.">
            <a:extLst>
              <a:ext uri="{FF2B5EF4-FFF2-40B4-BE49-F238E27FC236}">
                <a16:creationId xmlns:a16="http://schemas.microsoft.com/office/drawing/2014/main" id="{8247F7C7-D2E6-71BB-CC46-2DB850824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402" y="0"/>
            <a:ext cx="5491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5209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385</Words>
  <Application>Microsoft Macintosh PowerPoint</Application>
  <PresentationFormat>Breedbeeld</PresentationFormat>
  <Paragraphs>79</Paragraphs>
  <Slides>11</Slides>
  <Notes>2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9" baseType="lpstr">
      <vt:lpstr>-webkit-standard</vt:lpstr>
      <vt:lpstr>Aptos</vt:lpstr>
      <vt:lpstr>Arial</vt:lpstr>
      <vt:lpstr>Calibri</vt:lpstr>
      <vt:lpstr>Calibri Light</vt:lpstr>
      <vt:lpstr>OCRB</vt:lpstr>
      <vt:lpstr>Trebuchet MS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Wieneke Boon</dc:creator>
  <cp:lastModifiedBy>Wieneke Boon</cp:lastModifiedBy>
  <cp:revision>14</cp:revision>
  <dcterms:created xsi:type="dcterms:W3CDTF">2023-09-27T07:38:57Z</dcterms:created>
  <dcterms:modified xsi:type="dcterms:W3CDTF">2025-09-18T10:24:37Z</dcterms:modified>
</cp:coreProperties>
</file>